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0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</p:sldIdLst>
  <p:sldSz cx="9144000" cy="5143500" type="screen16x9"/>
  <p:notesSz cx="6858000" cy="9144000"/>
  <p:embeddedFontLst>
    <p:embeddedFont>
      <p:font typeface="Catamaran" panose="020B0604020202020204" charset="0"/>
      <p:regular r:id="rId21"/>
      <p:bold r:id="rId22"/>
    </p:embeddedFont>
    <p:embeddedFont>
      <p:font typeface="Catamaran Thin" panose="020B0604020202020204" charset="0"/>
      <p:regular r:id="rId23"/>
      <p:bold r:id="rId24"/>
    </p:embeddedFont>
    <p:embeddedFont>
      <p:font typeface="Fira Sans Extra Condensed Medium" panose="020B0604020202020204" charset="0"/>
      <p:regular r:id="rId25"/>
      <p:bold r:id="rId26"/>
      <p:italic r:id="rId27"/>
      <p:boldItalic r:id="rId28"/>
    </p:embeddedFont>
    <p:embeddedFont>
      <p:font typeface="Livvic" panose="020B0604020202020204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FE7"/>
    <a:srgbClr val="F6FECE"/>
    <a:srgbClr val="E5D5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25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e13d9a7e_0_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3e13d9a7e_0_4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3e13d9a7e_0_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3e13d9a7e_0_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158d5a3e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158d5a3e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a2d72f7198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a2d72f7198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465e7bc0b_1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465e7bc0b_1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a2d72f719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a2d72f7198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a2d72f719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a2d72f719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a2d72f719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a2d72f719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a2d72f7198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a2d72f7198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a2d72f7198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a2d72f7198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4144e030c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4144e030c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 had 3 dataset to start the analysis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 different technology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5 different languages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158d5a3ec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158d5a3ec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3e13d9a7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3e13d9a7e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3e13d9a7e_0_7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3e13d9a7e_0_7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2d72f719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2d72f719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2d72f719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a2d72f719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35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CUSTOM_38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ctrTitle"/>
          </p:nvPr>
        </p:nvSpPr>
        <p:spPr>
          <a:xfrm>
            <a:off x="769725" y="1310050"/>
            <a:ext cx="343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title" idx="2" hasCustomPrompt="1"/>
          </p:nvPr>
        </p:nvSpPr>
        <p:spPr>
          <a:xfrm rot="5400000">
            <a:off x="7142178" y="3570226"/>
            <a:ext cx="1738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30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2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5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 idx="9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3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2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ctrTitle" idx="3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ctrTitle" idx="4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CUSTOM_3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2258125" y="3106325"/>
            <a:ext cx="3029100" cy="10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ctrTitle"/>
          </p:nvPr>
        </p:nvSpPr>
        <p:spPr>
          <a:xfrm rot="5400000">
            <a:off x="7241489" y="1041025"/>
            <a:ext cx="1702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4">
  <p:cSld name="CUSTOM_33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 flipH="1">
            <a:off x="840600" y="2432150"/>
            <a:ext cx="1650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2"/>
          </p:nvPr>
        </p:nvSpPr>
        <p:spPr>
          <a:xfrm>
            <a:off x="4702174" y="1049093"/>
            <a:ext cx="1960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-533400" y="2047350"/>
            <a:ext cx="3024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ctrTitle" idx="3"/>
          </p:nvPr>
        </p:nvSpPr>
        <p:spPr>
          <a:xfrm>
            <a:off x="4702174" y="66429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4"/>
          </p:nvPr>
        </p:nvSpPr>
        <p:spPr>
          <a:xfrm>
            <a:off x="4702174" y="3788925"/>
            <a:ext cx="2214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ctrTitle" idx="5"/>
          </p:nvPr>
        </p:nvSpPr>
        <p:spPr>
          <a:xfrm>
            <a:off x="4702174" y="3389725"/>
            <a:ext cx="24756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ctrTitle" idx="6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34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1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ctrTitle" idx="2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3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ctrTitle" idx="4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CUSTOM_11_1_2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USTOM_25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25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642050" y="127755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642050" y="540000"/>
            <a:ext cx="46554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27_1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7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7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 idx="2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ctrTitle" idx="5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6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8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915175" y="3380775"/>
            <a:ext cx="39606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ubTitle" idx="2"/>
          </p:nvPr>
        </p:nvSpPr>
        <p:spPr>
          <a:xfrm>
            <a:off x="915175" y="4004575"/>
            <a:ext cx="1821000" cy="2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16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16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 flipH="1">
            <a:off x="4189625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●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○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■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●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○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■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●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○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Thin"/>
              <a:buChar char="■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"/>
          <p:cNvSpPr txBox="1">
            <a:spLocks noGrp="1"/>
          </p:cNvSpPr>
          <p:nvPr>
            <p:ph type="ctrTitle"/>
          </p:nvPr>
        </p:nvSpPr>
        <p:spPr>
          <a:xfrm>
            <a:off x="268748" y="245679"/>
            <a:ext cx="53652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Correlation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7" name="Google Shape;287;p32"/>
          <p:cNvSpPr txBox="1">
            <a:spLocks noGrp="1"/>
          </p:cNvSpPr>
          <p:nvPr>
            <p:ph type="body" idx="1"/>
          </p:nvPr>
        </p:nvSpPr>
        <p:spPr>
          <a:xfrm>
            <a:off x="1680200" y="3143400"/>
            <a:ext cx="2748600" cy="5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sp>
        <p:nvSpPr>
          <p:cNvPr id="289" name="Google Shape;289;p32"/>
          <p:cNvSpPr txBox="1"/>
          <p:nvPr/>
        </p:nvSpPr>
        <p:spPr>
          <a:xfrm>
            <a:off x="5452125" y="1060350"/>
            <a:ext cx="3196800" cy="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atamaran Thin"/>
                <a:ea typeface="Catamaran Thin"/>
                <a:cs typeface="Catamaran Thin"/>
                <a:sym typeface="Catamaran Thin"/>
              </a:rPr>
              <a:t>Use the heatmap to find out the top 8 features that are the most correlated with sales price</a:t>
            </a:r>
            <a:endParaRPr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  <p:pic>
        <p:nvPicPr>
          <p:cNvPr id="3" name="Picture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6DC6FF4D-348C-4BC1-B467-2B7874A5C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48" y="842236"/>
            <a:ext cx="5183378" cy="40831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 txBox="1">
            <a:spLocks noGrp="1"/>
          </p:cNvSpPr>
          <p:nvPr>
            <p:ph type="ctrTitle"/>
          </p:nvPr>
        </p:nvSpPr>
        <p:spPr>
          <a:xfrm rot="641">
            <a:off x="282099" y="835450"/>
            <a:ext cx="32154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Interactive Elements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5" name="Google Shape;295;p33"/>
          <p:cNvSpPr/>
          <p:nvPr/>
        </p:nvSpPr>
        <p:spPr>
          <a:xfrm>
            <a:off x="-211999" y="279367"/>
            <a:ext cx="2320200" cy="138600"/>
          </a:xfrm>
          <a:prstGeom prst="rect">
            <a:avLst/>
          </a:prstGeom>
          <a:solidFill>
            <a:srgbClr val="E5D577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3"/>
          <p:cNvSpPr/>
          <p:nvPr/>
        </p:nvSpPr>
        <p:spPr>
          <a:xfrm rot="5400000">
            <a:off x="3083214" y="-803186"/>
            <a:ext cx="3062672" cy="81183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3"/>
          <p:cNvSpPr txBox="1"/>
          <p:nvPr/>
        </p:nvSpPr>
        <p:spPr>
          <a:xfrm>
            <a:off x="745723" y="1911870"/>
            <a:ext cx="4644900" cy="31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tamaran Thin"/>
              <a:buChar char="●"/>
            </a:pPr>
            <a:r>
              <a:rPr lang="es" dirty="0">
                <a:latin typeface="Times New Roman" panose="02020603050405020304" pitchFamily="18" charset="0"/>
                <a:ea typeface="Catamaran Thin"/>
                <a:cs typeface="Times New Roman" panose="02020603050405020304" pitchFamily="18" charset="0"/>
                <a:sym typeface="Catamaran Thin"/>
              </a:rPr>
              <a:t>Navigation Bar</a:t>
            </a:r>
            <a:endParaRPr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Times New Roman" panose="02020603050405020304" pitchFamily="18" charset="0"/>
                <a:ea typeface="Catamaran Thin"/>
                <a:cs typeface="Times New Roman" panose="02020603050405020304" pitchFamily="18" charset="0"/>
                <a:sym typeface="Catamaran Thin"/>
              </a:rPr>
              <a:t>-including tabs to Dashboards, Machine Learning and Github Repository </a:t>
            </a:r>
            <a:endParaRPr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  <p:pic>
        <p:nvPicPr>
          <p:cNvPr id="298" name="Google Shape;2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400" y="2945673"/>
            <a:ext cx="8405751" cy="66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4"/>
          <p:cNvSpPr/>
          <p:nvPr/>
        </p:nvSpPr>
        <p:spPr>
          <a:xfrm rot="5400000">
            <a:off x="962149" y="936024"/>
            <a:ext cx="3245152" cy="51696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4" name="Google Shape;304;p34"/>
          <p:cNvSpPr txBox="1">
            <a:spLocks noGrp="1"/>
          </p:cNvSpPr>
          <p:nvPr>
            <p:ph type="ctrTitle"/>
          </p:nvPr>
        </p:nvSpPr>
        <p:spPr>
          <a:xfrm rot="641">
            <a:off x="282099" y="835450"/>
            <a:ext cx="32154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Interactive Elements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5" name="Google Shape;305;p34"/>
          <p:cNvSpPr/>
          <p:nvPr/>
        </p:nvSpPr>
        <p:spPr>
          <a:xfrm>
            <a:off x="-188849" y="260152"/>
            <a:ext cx="2320200" cy="108182"/>
          </a:xfrm>
          <a:prstGeom prst="rect">
            <a:avLst/>
          </a:prstGeom>
          <a:solidFill>
            <a:srgbClr val="E5D577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4"/>
          <p:cNvSpPr/>
          <p:nvPr/>
        </p:nvSpPr>
        <p:spPr>
          <a:xfrm rot="5400000">
            <a:off x="4336900" y="824075"/>
            <a:ext cx="5152200" cy="35214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4"/>
          <p:cNvSpPr txBox="1"/>
          <p:nvPr/>
        </p:nvSpPr>
        <p:spPr>
          <a:xfrm>
            <a:off x="268500" y="2003675"/>
            <a:ext cx="4303500" cy="31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tamaran Thin"/>
              <a:buChar char="●"/>
            </a:pPr>
            <a:r>
              <a:rPr lang="es" dirty="0">
                <a:latin typeface="Catamaran Thin"/>
                <a:ea typeface="Catamaran Thin"/>
                <a:cs typeface="Catamaran Thin"/>
                <a:sym typeface="Catamaran Thin"/>
              </a:rPr>
              <a:t> </a:t>
            </a:r>
            <a:r>
              <a:rPr lang="es" sz="1800" dirty="0">
                <a:latin typeface="Times New Roman" panose="02020603050405020304" pitchFamily="18" charset="0"/>
                <a:ea typeface="Catamaran Thin"/>
                <a:cs typeface="Times New Roman" panose="02020603050405020304" pitchFamily="18" charset="0"/>
                <a:sym typeface="Catamaran Thin"/>
              </a:rPr>
              <a:t>Features Input</a:t>
            </a:r>
            <a:endParaRPr sz="1800"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latin typeface="Times New Roman" panose="02020603050405020304" pitchFamily="18" charset="0"/>
                <a:ea typeface="Catamaran Thin"/>
                <a:cs typeface="Times New Roman" panose="02020603050405020304" pitchFamily="18" charset="0"/>
                <a:sym typeface="Catamaran Thin"/>
              </a:rPr>
              <a:t>-including eight features in the model</a:t>
            </a:r>
            <a:endParaRPr sz="1800"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  <p:pic>
        <p:nvPicPr>
          <p:cNvPr id="308" name="Google Shape;308;p34"/>
          <p:cNvPicPr preferRelativeResize="0"/>
          <p:nvPr/>
        </p:nvPicPr>
        <p:blipFill>
          <a:blip r:embed="rId3"/>
          <a:srcRect/>
          <a:stretch/>
        </p:blipFill>
        <p:spPr>
          <a:xfrm>
            <a:off x="5724750" y="8675"/>
            <a:ext cx="1925867" cy="515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 txBox="1">
            <a:spLocks noGrp="1"/>
          </p:cNvSpPr>
          <p:nvPr>
            <p:ph type="ctrTitle" idx="4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GOALS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6" name="Google Shape;316;p35"/>
          <p:cNvSpPr txBox="1">
            <a:spLocks noGrp="1"/>
          </p:cNvSpPr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Content</a:t>
            </a:r>
            <a:endParaRPr sz="25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8" name="Google Shape;318;p35"/>
          <p:cNvSpPr/>
          <p:nvPr/>
        </p:nvSpPr>
        <p:spPr>
          <a:xfrm>
            <a:off x="4091850" y="652475"/>
            <a:ext cx="159300" cy="1867500"/>
          </a:xfrm>
          <a:prstGeom prst="rect">
            <a:avLst/>
          </a:prstGeom>
          <a:solidFill>
            <a:srgbClr val="E5D5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5"/>
          <p:cNvSpPr/>
          <p:nvPr/>
        </p:nvSpPr>
        <p:spPr>
          <a:xfrm>
            <a:off x="3705925" y="2585520"/>
            <a:ext cx="159300" cy="1867500"/>
          </a:xfrm>
          <a:prstGeom prst="rect">
            <a:avLst/>
          </a:prstGeom>
          <a:solidFill>
            <a:srgbClr val="E5D5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0" name="Google Shape;320;p35"/>
          <p:cNvPicPr preferRelativeResize="0"/>
          <p:nvPr/>
        </p:nvPicPr>
        <p:blipFill>
          <a:blip r:embed="rId3"/>
          <a:srcRect/>
          <a:stretch/>
        </p:blipFill>
        <p:spPr>
          <a:xfrm>
            <a:off x="5586" y="652475"/>
            <a:ext cx="4080676" cy="186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5"/>
          <p:cNvPicPr preferRelativeResize="0"/>
          <p:nvPr/>
        </p:nvPicPr>
        <p:blipFill>
          <a:blip r:embed="rId4"/>
          <a:srcRect/>
          <a:stretch/>
        </p:blipFill>
        <p:spPr>
          <a:xfrm>
            <a:off x="385925" y="2623525"/>
            <a:ext cx="3320000" cy="186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>
            <a:spLocks noGrp="1"/>
          </p:cNvSpPr>
          <p:nvPr>
            <p:ph type="ctrTitle"/>
          </p:nvPr>
        </p:nvSpPr>
        <p:spPr>
          <a:xfrm rot="641">
            <a:off x="282099" y="835450"/>
            <a:ext cx="32154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Interactive Elements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7" name="Google Shape;327;p36"/>
          <p:cNvSpPr/>
          <p:nvPr/>
        </p:nvSpPr>
        <p:spPr>
          <a:xfrm>
            <a:off x="-246723" y="286900"/>
            <a:ext cx="2320200" cy="138600"/>
          </a:xfrm>
          <a:prstGeom prst="rect">
            <a:avLst/>
          </a:prstGeom>
          <a:solidFill>
            <a:srgbClr val="E5D577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6"/>
          <p:cNvSpPr/>
          <p:nvPr/>
        </p:nvSpPr>
        <p:spPr>
          <a:xfrm rot="5400000">
            <a:off x="3129512" y="-756888"/>
            <a:ext cx="2970075" cy="81183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6"/>
          <p:cNvSpPr txBox="1"/>
          <p:nvPr/>
        </p:nvSpPr>
        <p:spPr>
          <a:xfrm>
            <a:off x="664700" y="2037144"/>
            <a:ext cx="4644900" cy="275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tamaran Thin"/>
              <a:buChar char="●"/>
            </a:pPr>
            <a:r>
              <a:rPr lang="es" dirty="0">
                <a:latin typeface="Times New Roman" panose="02020603050405020304" pitchFamily="18" charset="0"/>
                <a:ea typeface="Catamaran Thin"/>
                <a:cs typeface="Times New Roman" panose="02020603050405020304" pitchFamily="18" charset="0"/>
                <a:sym typeface="Catamaran Thin"/>
              </a:rPr>
              <a:t>Tableau Dashboards</a:t>
            </a:r>
            <a:endParaRPr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>
            <a:spLocks noGrp="1"/>
          </p:cNvSpPr>
          <p:nvPr>
            <p:ph type="ctrTitle"/>
          </p:nvPr>
        </p:nvSpPr>
        <p:spPr>
          <a:xfrm>
            <a:off x="730150" y="368400"/>
            <a:ext cx="343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Statistics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35" name="Google Shape;335;p37"/>
          <p:cNvPicPr preferRelativeResize="0"/>
          <p:nvPr/>
        </p:nvPicPr>
        <p:blipFill>
          <a:blip r:embed="rId3"/>
          <a:srcRect/>
          <a:stretch/>
        </p:blipFill>
        <p:spPr>
          <a:xfrm>
            <a:off x="208344" y="1098600"/>
            <a:ext cx="8715737" cy="3133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7"/>
          <p:cNvSpPr/>
          <p:nvPr/>
        </p:nvSpPr>
        <p:spPr>
          <a:xfrm flipH="1">
            <a:off x="6427800" y="4389050"/>
            <a:ext cx="2716200" cy="5121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8"/>
          <p:cNvSpPr txBox="1">
            <a:spLocks noGrp="1"/>
          </p:cNvSpPr>
          <p:nvPr>
            <p:ph type="ctrTitle"/>
          </p:nvPr>
        </p:nvSpPr>
        <p:spPr>
          <a:xfrm>
            <a:off x="604925" y="477375"/>
            <a:ext cx="5570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Correlation Graphs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42" name="Google Shape;342;p38"/>
          <p:cNvPicPr preferRelativeResize="0"/>
          <p:nvPr/>
        </p:nvPicPr>
        <p:blipFill>
          <a:blip r:embed="rId3"/>
          <a:srcRect/>
          <a:stretch/>
        </p:blipFill>
        <p:spPr>
          <a:xfrm>
            <a:off x="490675" y="1191130"/>
            <a:ext cx="7402292" cy="3747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0"/>
          <p:cNvSpPr txBox="1">
            <a:spLocks noGrp="1"/>
          </p:cNvSpPr>
          <p:nvPr>
            <p:ph type="ctrTitle"/>
          </p:nvPr>
        </p:nvSpPr>
        <p:spPr>
          <a:xfrm>
            <a:off x="611475" y="344675"/>
            <a:ext cx="7016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Linear Regression Model</a:t>
            </a:r>
            <a:endParaRPr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54" name="Google Shape;354;p40"/>
          <p:cNvPicPr preferRelativeResize="0"/>
          <p:nvPr/>
        </p:nvPicPr>
        <p:blipFill>
          <a:blip r:embed="rId3"/>
          <a:srcRect/>
          <a:stretch/>
        </p:blipFill>
        <p:spPr>
          <a:xfrm>
            <a:off x="1213770" y="1027400"/>
            <a:ext cx="4941414" cy="3916225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40"/>
          <p:cNvSpPr/>
          <p:nvPr/>
        </p:nvSpPr>
        <p:spPr>
          <a:xfrm flipH="1">
            <a:off x="6427800" y="4389050"/>
            <a:ext cx="2716200" cy="5121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3"/>
          <p:cNvPicPr preferRelativeResize="0"/>
          <p:nvPr/>
        </p:nvPicPr>
        <p:blipFill>
          <a:blip r:embed="rId3"/>
          <a:srcRect l="19173" r="19173"/>
          <a:stretch/>
        </p:blipFill>
        <p:spPr>
          <a:xfrm flipH="1">
            <a:off x="2214590" y="0"/>
            <a:ext cx="6929408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3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rgbClr val="E5D577">
              <a:alpha val="8588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23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6 Final Group Project</a:t>
            </a:r>
            <a:endParaRPr sz="14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December 2020</a:t>
            </a:r>
            <a:endParaRPr sz="14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Google Shape;127;p23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Boston, Airbnb</a:t>
            </a:r>
            <a:endParaRPr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Prices</a:t>
            </a:r>
            <a:endParaRPr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  <a:endParaRPr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Google Shape;128;p23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>
          <a:blip r:embed="rId3"/>
          <a:srcRect/>
          <a:stretch/>
        </p:blipFill>
        <p:spPr>
          <a:xfrm>
            <a:off x="456613" y="867449"/>
            <a:ext cx="4969424" cy="328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/>
          <p:nvPr/>
        </p:nvSpPr>
        <p:spPr>
          <a:xfrm rot="-5400000">
            <a:off x="6210109" y="545363"/>
            <a:ext cx="1057500" cy="3104100"/>
          </a:xfrm>
          <a:prstGeom prst="rect">
            <a:avLst/>
          </a:prstGeom>
          <a:solidFill>
            <a:srgbClr val="E5D5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0" name="Google Shape;150;p25"/>
          <p:cNvSpPr txBox="1">
            <a:spLocks noGrp="1"/>
          </p:cNvSpPr>
          <p:nvPr>
            <p:ph type="ctrTitle"/>
          </p:nvPr>
        </p:nvSpPr>
        <p:spPr>
          <a:xfrm>
            <a:off x="5087975" y="67052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THE PROJECT</a:t>
            </a:r>
            <a:endParaRPr sz="28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Google Shape;151;p25"/>
          <p:cNvSpPr txBox="1">
            <a:spLocks noGrp="1"/>
          </p:cNvSpPr>
          <p:nvPr>
            <p:ph type="subTitle" idx="1"/>
          </p:nvPr>
        </p:nvSpPr>
        <p:spPr>
          <a:xfrm>
            <a:off x="5882700" y="2724625"/>
            <a:ext cx="2956500" cy="20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Boston Airbnb Prices dataset to formulate a machine learning model for predicting rent prices via regression techniques,  feature selection and regularization. </a:t>
            </a:r>
            <a:endParaRPr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 and Software Summary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562875" y="2594525"/>
            <a:ext cx="1686600" cy="29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Autofit/>
          </a:bodyPr>
          <a:lstStyle/>
          <a:p>
            <a:pPr marL="285750" marR="0" lvl="1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2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Boston Airbnb dataset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6504975" y="2644150"/>
            <a:ext cx="1686600" cy="21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2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Python 3.7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342900" marR="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2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SQL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342900" marR="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2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Javascript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342900" marR="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2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HTML</a:t>
            </a:r>
            <a:endParaRPr sz="12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</p:txBody>
      </p:sp>
      <p:sp>
        <p:nvSpPr>
          <p:cNvPr id="159" name="Google Shape;159;p26"/>
          <p:cNvSpPr/>
          <p:nvPr/>
        </p:nvSpPr>
        <p:spPr>
          <a:xfrm>
            <a:off x="550225" y="1737100"/>
            <a:ext cx="2478000" cy="907200"/>
          </a:xfrm>
          <a:prstGeom prst="roundRect">
            <a:avLst>
              <a:gd name="adj" fmla="val 16667"/>
            </a:avLst>
          </a:prstGeom>
          <a:solidFill>
            <a:srgbClr val="E5D5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3615750" y="1737100"/>
            <a:ext cx="2428200" cy="907200"/>
          </a:xfrm>
          <a:prstGeom prst="roundRect">
            <a:avLst>
              <a:gd name="adj" fmla="val 16667"/>
            </a:avLst>
          </a:prstGeom>
          <a:solidFill>
            <a:srgbClr val="E5D5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6"/>
          <p:cNvSpPr/>
          <p:nvPr/>
        </p:nvSpPr>
        <p:spPr>
          <a:xfrm>
            <a:off x="6605050" y="1737100"/>
            <a:ext cx="2129100" cy="907200"/>
          </a:xfrm>
          <a:prstGeom prst="roundRect">
            <a:avLst>
              <a:gd name="adj" fmla="val 16667"/>
            </a:avLst>
          </a:prstGeom>
          <a:solidFill>
            <a:srgbClr val="E5D5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6"/>
          <p:cNvSpPr/>
          <p:nvPr/>
        </p:nvSpPr>
        <p:spPr>
          <a:xfrm>
            <a:off x="8077925" y="2915375"/>
            <a:ext cx="168300" cy="139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6"/>
          <p:cNvSpPr txBox="1"/>
          <p:nvPr/>
        </p:nvSpPr>
        <p:spPr>
          <a:xfrm>
            <a:off x="562875" y="1900000"/>
            <a:ext cx="24780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 dirty="0">
                <a:solidFill>
                  <a:schemeClr val="lt1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Dataset</a:t>
            </a:r>
            <a:endParaRPr sz="2600" dirty="0">
              <a:solidFill>
                <a:schemeClr val="lt1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3652252" y="2579775"/>
            <a:ext cx="1327500" cy="22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Autofit/>
          </a:bodyPr>
          <a:lstStyle/>
          <a:p>
            <a:pPr marL="114300" marR="0" lvl="0" indent="-1206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●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Jupyter Notebook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228600" marR="0" lvl="1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Pandas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228600" marR="0" lvl="1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SciKitLearn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228600" marR="0" lvl="1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Plotly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228600" marR="0" lvl="1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SciPy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228600" marR="0" lvl="1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Seaborn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114300" marR="0" lvl="0" indent="-1206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●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PostgreSQL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228600" marR="0" lvl="1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○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SQLAlchemy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171450" marR="0" lvl="0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●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VS Code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171450" marR="0" lvl="0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●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Tableau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  <a:p>
            <a:pPr marL="171450" marR="0" lvl="0" indent="-177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●"/>
            </a:pPr>
            <a:r>
              <a:rPr lang="es" sz="1000" dirty="0">
                <a:solidFill>
                  <a:schemeClr val="dk2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GitHub</a:t>
            </a:r>
            <a:endParaRPr sz="1000" dirty="0">
              <a:solidFill>
                <a:schemeClr val="dk2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257932" y="3002522"/>
            <a:ext cx="168300" cy="130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6"/>
          <p:cNvSpPr/>
          <p:nvPr/>
        </p:nvSpPr>
        <p:spPr>
          <a:xfrm>
            <a:off x="5257932" y="3731662"/>
            <a:ext cx="168300" cy="130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5257932" y="2833443"/>
            <a:ext cx="168300" cy="130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6"/>
          <p:cNvSpPr/>
          <p:nvPr/>
        </p:nvSpPr>
        <p:spPr>
          <a:xfrm>
            <a:off x="4873932" y="2833443"/>
            <a:ext cx="168300" cy="130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6"/>
          <p:cNvSpPr/>
          <p:nvPr/>
        </p:nvSpPr>
        <p:spPr>
          <a:xfrm>
            <a:off x="5486532" y="3002522"/>
            <a:ext cx="168300" cy="130500"/>
          </a:xfrm>
          <a:prstGeom prst="roundRect">
            <a:avLst>
              <a:gd name="adj" fmla="val 16667"/>
            </a:avLst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6"/>
          <p:cNvSpPr/>
          <p:nvPr/>
        </p:nvSpPr>
        <p:spPr>
          <a:xfrm>
            <a:off x="5617875" y="4084898"/>
            <a:ext cx="168300" cy="1305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6"/>
          <p:cNvSpPr/>
          <p:nvPr/>
        </p:nvSpPr>
        <p:spPr>
          <a:xfrm>
            <a:off x="4857770" y="3738774"/>
            <a:ext cx="168300" cy="130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6"/>
          <p:cNvSpPr/>
          <p:nvPr/>
        </p:nvSpPr>
        <p:spPr>
          <a:xfrm>
            <a:off x="5065921" y="2833443"/>
            <a:ext cx="168300" cy="130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6"/>
          <p:cNvSpPr txBox="1"/>
          <p:nvPr/>
        </p:nvSpPr>
        <p:spPr>
          <a:xfrm>
            <a:off x="3599007" y="1737108"/>
            <a:ext cx="2335200" cy="5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dirty="0">
                <a:solidFill>
                  <a:schemeClr val="lt1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Technology and Library</a:t>
            </a:r>
            <a:endParaRPr sz="2300" dirty="0">
              <a:solidFill>
                <a:schemeClr val="lt1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</p:txBody>
      </p:sp>
      <p:sp>
        <p:nvSpPr>
          <p:cNvPr id="174" name="Google Shape;174;p26"/>
          <p:cNvSpPr txBox="1"/>
          <p:nvPr/>
        </p:nvSpPr>
        <p:spPr>
          <a:xfrm>
            <a:off x="6604900" y="1874300"/>
            <a:ext cx="21291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dirty="0">
                <a:solidFill>
                  <a:schemeClr val="lt1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rPr>
              <a:t>Language</a:t>
            </a:r>
            <a:endParaRPr sz="2300" dirty="0">
              <a:solidFill>
                <a:schemeClr val="lt1"/>
              </a:solidFill>
              <a:latin typeface="Times New Roman" panose="02020603050405020304" pitchFamily="18" charset="0"/>
              <a:ea typeface="Open Sans"/>
              <a:cs typeface="Times New Roman" panose="02020603050405020304" pitchFamily="18" charset="0"/>
              <a:sym typeface="Open Sans"/>
            </a:endParaRPr>
          </a:p>
        </p:txBody>
      </p:sp>
      <p:sp>
        <p:nvSpPr>
          <p:cNvPr id="175" name="Google Shape;175;p26"/>
          <p:cNvSpPr/>
          <p:nvPr/>
        </p:nvSpPr>
        <p:spPr>
          <a:xfrm>
            <a:off x="7352525" y="4682325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6"/>
          <p:cNvSpPr/>
          <p:nvPr/>
        </p:nvSpPr>
        <p:spPr>
          <a:xfrm>
            <a:off x="7352525" y="4514750"/>
            <a:ext cx="168300" cy="139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6"/>
          <p:cNvSpPr/>
          <p:nvPr/>
        </p:nvSpPr>
        <p:spPr>
          <a:xfrm>
            <a:off x="7352525" y="4179600"/>
            <a:ext cx="168300" cy="139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6"/>
          <p:cNvSpPr/>
          <p:nvPr/>
        </p:nvSpPr>
        <p:spPr>
          <a:xfrm>
            <a:off x="7352525" y="4347163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6"/>
          <p:cNvSpPr/>
          <p:nvPr/>
        </p:nvSpPr>
        <p:spPr>
          <a:xfrm>
            <a:off x="7352525" y="4849900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6"/>
          <p:cNvSpPr/>
          <p:nvPr/>
        </p:nvSpPr>
        <p:spPr>
          <a:xfrm>
            <a:off x="2665725" y="2820025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6"/>
          <p:cNvSpPr/>
          <p:nvPr/>
        </p:nvSpPr>
        <p:spPr>
          <a:xfrm>
            <a:off x="2464575" y="2820025"/>
            <a:ext cx="168300" cy="139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6"/>
          <p:cNvSpPr/>
          <p:nvPr/>
        </p:nvSpPr>
        <p:spPr>
          <a:xfrm>
            <a:off x="2062275" y="2820025"/>
            <a:ext cx="168300" cy="139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6"/>
          <p:cNvSpPr/>
          <p:nvPr/>
        </p:nvSpPr>
        <p:spPr>
          <a:xfrm>
            <a:off x="2263425" y="2820025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6"/>
          <p:cNvSpPr/>
          <p:nvPr/>
        </p:nvSpPr>
        <p:spPr>
          <a:xfrm>
            <a:off x="2866875" y="2820025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6"/>
          <p:cNvSpPr txBox="1"/>
          <p:nvPr/>
        </p:nvSpPr>
        <p:spPr>
          <a:xfrm>
            <a:off x="7494187" y="4115100"/>
            <a:ext cx="17394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Extract &amp; Exploration</a:t>
            </a:r>
            <a:endParaRPr sz="800" b="1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" name="Google Shape;186;p26"/>
          <p:cNvSpPr txBox="1"/>
          <p:nvPr/>
        </p:nvSpPr>
        <p:spPr>
          <a:xfrm>
            <a:off x="7494187" y="4281688"/>
            <a:ext cx="17394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rgbClr val="F1C232"/>
                </a:solidFill>
                <a:latin typeface="Open Sans"/>
                <a:ea typeface="Open Sans"/>
                <a:cs typeface="Open Sans"/>
                <a:sym typeface="Open Sans"/>
              </a:rPr>
              <a:t>Transformation &amp; Analysis</a:t>
            </a:r>
            <a:endParaRPr sz="800" b="1">
              <a:solidFill>
                <a:srgbClr val="F1C23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7" name="Google Shape;187;p26"/>
          <p:cNvSpPr txBox="1"/>
          <p:nvPr/>
        </p:nvSpPr>
        <p:spPr>
          <a:xfrm>
            <a:off x="7494187" y="4448275"/>
            <a:ext cx="17394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Load</a:t>
            </a:r>
            <a:endParaRPr sz="800" b="1">
              <a:solidFill>
                <a:schemeClr val="accent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7494187" y="4614863"/>
            <a:ext cx="17394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rgbClr val="3D85C6"/>
                </a:solidFill>
                <a:latin typeface="Open Sans"/>
                <a:ea typeface="Open Sans"/>
                <a:cs typeface="Open Sans"/>
                <a:sym typeface="Open Sans"/>
              </a:rPr>
              <a:t>Machine Learning</a:t>
            </a:r>
            <a:endParaRPr sz="800" b="1">
              <a:solidFill>
                <a:srgbClr val="3D85C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9" name="Google Shape;189;p26"/>
          <p:cNvSpPr txBox="1"/>
          <p:nvPr/>
        </p:nvSpPr>
        <p:spPr>
          <a:xfrm>
            <a:off x="7494187" y="4781450"/>
            <a:ext cx="1739400" cy="2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 b="1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Outcomes and Dashboard</a:t>
            </a:r>
            <a:endParaRPr sz="800" b="1">
              <a:solidFill>
                <a:srgbClr val="99999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0" name="Google Shape;190;p26"/>
          <p:cNvSpPr/>
          <p:nvPr/>
        </p:nvSpPr>
        <p:spPr>
          <a:xfrm>
            <a:off x="8279075" y="2730600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6"/>
          <p:cNvSpPr/>
          <p:nvPr/>
        </p:nvSpPr>
        <p:spPr>
          <a:xfrm>
            <a:off x="8077925" y="2730600"/>
            <a:ext cx="168300" cy="139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6"/>
          <p:cNvSpPr/>
          <p:nvPr/>
        </p:nvSpPr>
        <p:spPr>
          <a:xfrm>
            <a:off x="7675625" y="2730600"/>
            <a:ext cx="168300" cy="139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6"/>
          <p:cNvSpPr/>
          <p:nvPr/>
        </p:nvSpPr>
        <p:spPr>
          <a:xfrm>
            <a:off x="7876775" y="2730600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6"/>
          <p:cNvSpPr/>
          <p:nvPr/>
        </p:nvSpPr>
        <p:spPr>
          <a:xfrm>
            <a:off x="8480225" y="2730600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6"/>
          <p:cNvSpPr/>
          <p:nvPr/>
        </p:nvSpPr>
        <p:spPr>
          <a:xfrm>
            <a:off x="7876775" y="2915375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6"/>
          <p:cNvSpPr/>
          <p:nvPr/>
        </p:nvSpPr>
        <p:spPr>
          <a:xfrm>
            <a:off x="5057839" y="3730999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26"/>
          <p:cNvGrpSpPr/>
          <p:nvPr/>
        </p:nvGrpSpPr>
        <p:grpSpPr>
          <a:xfrm>
            <a:off x="4865863" y="3147511"/>
            <a:ext cx="360289" cy="139500"/>
            <a:chOff x="4646688" y="3997825"/>
            <a:chExt cx="360289" cy="139500"/>
          </a:xfrm>
        </p:grpSpPr>
        <p:sp>
          <p:nvSpPr>
            <p:cNvPr id="198" name="Google Shape;198;p26"/>
            <p:cNvSpPr/>
            <p:nvPr/>
          </p:nvSpPr>
          <p:spPr>
            <a:xfrm>
              <a:off x="4838676" y="3997825"/>
              <a:ext cx="168300" cy="139500"/>
            </a:xfrm>
            <a:prstGeom prst="roundRect">
              <a:avLst>
                <a:gd name="adj" fmla="val 16667"/>
              </a:avLst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4646688" y="3997825"/>
              <a:ext cx="168300" cy="13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26"/>
          <p:cNvSpPr/>
          <p:nvPr/>
        </p:nvSpPr>
        <p:spPr>
          <a:xfrm>
            <a:off x="5617875" y="4383610"/>
            <a:ext cx="168300" cy="1305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26"/>
          <p:cNvGrpSpPr/>
          <p:nvPr/>
        </p:nvGrpSpPr>
        <p:grpSpPr>
          <a:xfrm>
            <a:off x="4865863" y="3321236"/>
            <a:ext cx="360289" cy="139500"/>
            <a:chOff x="4646688" y="3997825"/>
            <a:chExt cx="360289" cy="139500"/>
          </a:xfrm>
        </p:grpSpPr>
        <p:sp>
          <p:nvSpPr>
            <p:cNvPr id="202" name="Google Shape;202;p26"/>
            <p:cNvSpPr/>
            <p:nvPr/>
          </p:nvSpPr>
          <p:spPr>
            <a:xfrm>
              <a:off x="4838676" y="3997825"/>
              <a:ext cx="168300" cy="139500"/>
            </a:xfrm>
            <a:prstGeom prst="roundRect">
              <a:avLst>
                <a:gd name="adj" fmla="val 16667"/>
              </a:avLst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4646688" y="3997825"/>
              <a:ext cx="168300" cy="13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26"/>
          <p:cNvSpPr/>
          <p:nvPr/>
        </p:nvSpPr>
        <p:spPr>
          <a:xfrm>
            <a:off x="5416725" y="4682325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6"/>
          <p:cNvSpPr/>
          <p:nvPr/>
        </p:nvSpPr>
        <p:spPr>
          <a:xfrm>
            <a:off x="5215575" y="4682325"/>
            <a:ext cx="168300" cy="1395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6"/>
          <p:cNvSpPr/>
          <p:nvPr/>
        </p:nvSpPr>
        <p:spPr>
          <a:xfrm>
            <a:off x="4813275" y="4682325"/>
            <a:ext cx="168300" cy="139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6"/>
          <p:cNvSpPr/>
          <p:nvPr/>
        </p:nvSpPr>
        <p:spPr>
          <a:xfrm>
            <a:off x="5014425" y="4682325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6"/>
          <p:cNvSpPr/>
          <p:nvPr/>
        </p:nvSpPr>
        <p:spPr>
          <a:xfrm>
            <a:off x="5617875" y="4682325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6"/>
          <p:cNvSpPr/>
          <p:nvPr/>
        </p:nvSpPr>
        <p:spPr>
          <a:xfrm>
            <a:off x="8480225" y="3061925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6"/>
          <p:cNvSpPr/>
          <p:nvPr/>
        </p:nvSpPr>
        <p:spPr>
          <a:xfrm>
            <a:off x="8480225" y="3215650"/>
            <a:ext cx="168300" cy="1395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>
            <a:spLocks noGrp="1"/>
          </p:cNvSpPr>
          <p:nvPr>
            <p:ph type="ctrTitle" idx="6"/>
          </p:nvPr>
        </p:nvSpPr>
        <p:spPr>
          <a:xfrm>
            <a:off x="991226" y="354525"/>
            <a:ext cx="4941900" cy="830100"/>
          </a:xfrm>
          <a:prstGeom prst="rect">
            <a:avLst/>
          </a:prstGeom>
          <a:solidFill>
            <a:srgbClr val="E5D577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WE ARE WORKING ON</a:t>
            </a:r>
            <a:endParaRPr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6" name="Google Shape;216;p27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Jupiter is a gas giant and the biggest planet in our Solar System. It’s the fourth-brightest object in the sky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Yes, Saturn is the ringed one. This planet is a gas giant, and it’s composed mostly of hydrogen and helium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27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SUBWAY STATIONS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9" name="Google Shape;219;p27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" name="Google Shape;220;p27"/>
          <p:cNvGrpSpPr/>
          <p:nvPr/>
        </p:nvGrpSpPr>
        <p:grpSpPr>
          <a:xfrm>
            <a:off x="1087525" y="1574025"/>
            <a:ext cx="1834900" cy="2835692"/>
            <a:chOff x="1083025" y="1574025"/>
            <a:chExt cx="1834900" cy="2835692"/>
          </a:xfrm>
        </p:grpSpPr>
        <p:sp>
          <p:nvSpPr>
            <p:cNvPr id="221" name="Google Shape;221;p27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Week 1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27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 b="1" dirty="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Extract &amp; Exploration</a:t>
              </a:r>
              <a:endParaRPr sz="1000" b="1" dirty="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3" name="Google Shape;223;p27"/>
            <p:cNvSpPr txBox="1"/>
            <p:nvPr/>
          </p:nvSpPr>
          <p:spPr>
            <a:xfrm>
              <a:off x="1206714" y="2948117"/>
              <a:ext cx="1545600" cy="14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14300" marR="0" lvl="0" indent="-120650" algn="l" rtl="0">
                <a:spcBef>
                  <a:spcPts val="0"/>
                </a:spcBef>
                <a:spcAft>
                  <a:spcPts val="0"/>
                </a:spcAft>
                <a:buClr>
                  <a:srgbClr val="695D46"/>
                </a:buClr>
                <a:buSzPts val="1000"/>
                <a:buFont typeface="Open Sans"/>
                <a:buChar char="●"/>
              </a:pPr>
              <a:r>
                <a:rPr lang="es" sz="1200" dirty="0">
                  <a:solidFill>
                    <a:srgbClr val="695D46"/>
                  </a:solidFill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Extracted Boston Airbnb Prices dataset</a:t>
              </a:r>
              <a:endParaRPr sz="1200" dirty="0">
                <a:solidFill>
                  <a:srgbClr val="695D46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  <a:p>
              <a:pPr marL="114300" marR="0" lvl="0" indent="-120650" algn="l" rtl="0">
                <a:spcBef>
                  <a:spcPts val="0"/>
                </a:spcBef>
                <a:spcAft>
                  <a:spcPts val="0"/>
                </a:spcAft>
                <a:buClr>
                  <a:srgbClr val="695D46"/>
                </a:buClr>
                <a:buSzPts val="1000"/>
                <a:buFont typeface="Open Sans"/>
                <a:buChar char="●"/>
              </a:pPr>
              <a:r>
                <a:rPr lang="es" sz="1200" dirty="0">
                  <a:solidFill>
                    <a:srgbClr val="695D46"/>
                  </a:solidFill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Evaluated possible correlations between the features and rent prices</a:t>
              </a:r>
              <a:endParaRPr sz="1200" dirty="0">
                <a:solidFill>
                  <a:srgbClr val="695D46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  <a:p>
              <a:pPr marL="114300" marR="0" lvl="0" indent="-120650" algn="l" rtl="0">
                <a:spcBef>
                  <a:spcPts val="0"/>
                </a:spcBef>
                <a:spcAft>
                  <a:spcPts val="0"/>
                </a:spcAft>
                <a:buClr>
                  <a:srgbClr val="695D46"/>
                </a:buClr>
                <a:buSzPts val="1000"/>
                <a:buFont typeface="Open Sans"/>
                <a:buChar char="●"/>
              </a:pPr>
              <a:r>
                <a:rPr lang="es" sz="1200" dirty="0">
                  <a:solidFill>
                    <a:srgbClr val="695D46"/>
                  </a:solidFill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Explored if the features affect rent prices</a:t>
              </a:r>
              <a:endParaRPr sz="1200" dirty="0">
                <a:solidFill>
                  <a:srgbClr val="0C58D3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cxnSp>
          <p:nvCxnSpPr>
            <p:cNvPr id="224" name="Google Shape;224;p27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5" name="Google Shape;225;p27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F6F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/>
                <a:t>  </a:t>
              </a: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E5D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27" name="Google Shape;227;p27"/>
          <p:cNvGrpSpPr/>
          <p:nvPr/>
        </p:nvGrpSpPr>
        <p:grpSpPr>
          <a:xfrm>
            <a:off x="2794955" y="1546307"/>
            <a:ext cx="1834900" cy="2050886"/>
            <a:chOff x="1083025" y="1574025"/>
            <a:chExt cx="1834900" cy="2050886"/>
          </a:xfrm>
        </p:grpSpPr>
        <p:sp>
          <p:nvSpPr>
            <p:cNvPr id="228" name="Google Shape;228;p27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Week 2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9" name="Google Shape;229;p27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Transformation &amp; Load</a:t>
              </a:r>
              <a:endParaRPr sz="10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0" name="Google Shape;230;p27"/>
            <p:cNvSpPr txBox="1"/>
            <p:nvPr/>
          </p:nvSpPr>
          <p:spPr>
            <a:xfrm>
              <a:off x="1177890" y="2887511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120650" algn="l" rtl="0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695D46"/>
                </a:buClr>
                <a:buSzPts val="1000"/>
                <a:buFont typeface="Open Sans"/>
                <a:buChar char="●"/>
              </a:pPr>
              <a:r>
                <a:rPr lang="es" sz="1200" dirty="0">
                  <a:solidFill>
                    <a:srgbClr val="695D46"/>
                  </a:solidFill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Made sure the data is integrated fully and that it interfaces the project </a:t>
              </a:r>
              <a:endParaRPr sz="1200" dirty="0">
                <a:solidFill>
                  <a:srgbClr val="695D46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  <a:p>
              <a:pPr marL="171450" lvl="0" indent="-1206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95D46"/>
                </a:buClr>
                <a:buSzPts val="1000"/>
                <a:buFont typeface="Open Sans"/>
                <a:buChar char="●"/>
              </a:pPr>
              <a:r>
                <a:rPr lang="es" sz="1200" dirty="0">
                  <a:solidFill>
                    <a:srgbClr val="695D46"/>
                  </a:solidFill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Organized and cleaned  data tables in Postgresql</a:t>
              </a:r>
              <a:endParaRPr sz="1200" dirty="0">
                <a:solidFill>
                  <a:srgbClr val="695D46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  <a:p>
              <a:pPr marL="171450" lvl="0" indent="-1206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95D46"/>
                </a:buClr>
                <a:buSzPts val="1000"/>
                <a:buFont typeface="Open Sans"/>
                <a:buChar char="●"/>
              </a:pPr>
              <a:r>
                <a:rPr lang="es" sz="1200" dirty="0">
                  <a:solidFill>
                    <a:srgbClr val="695D46"/>
                  </a:solidFill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Prepare data for machine learning</a:t>
              </a:r>
              <a:endParaRPr sz="1200" dirty="0">
                <a:solidFill>
                  <a:srgbClr val="695D46"/>
                </a:solidFill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</p:txBody>
        </p:sp>
        <p:cxnSp>
          <p:nvCxnSpPr>
            <p:cNvPr id="231" name="Google Shape;231;p27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32" name="Google Shape;232;p27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F6F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dirty="0"/>
                <a:t>  </a:t>
              </a:r>
              <a:endParaRPr dirty="0"/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E5D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34" name="Google Shape;234;p27"/>
          <p:cNvGrpSpPr/>
          <p:nvPr/>
        </p:nvGrpSpPr>
        <p:grpSpPr>
          <a:xfrm>
            <a:off x="4508319" y="1573314"/>
            <a:ext cx="1834900" cy="3788533"/>
            <a:chOff x="1083025" y="1574025"/>
            <a:chExt cx="1834900" cy="3788533"/>
          </a:xfrm>
        </p:grpSpPr>
        <p:sp>
          <p:nvSpPr>
            <p:cNvPr id="235" name="Google Shape;235;p27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Week 3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6" name="Google Shape;236;p27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 b="1" dirty="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Machine Learning</a:t>
              </a:r>
              <a:endParaRPr sz="1000" b="1" dirty="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7" name="Google Shape;237;p27"/>
            <p:cNvSpPr txBox="1"/>
            <p:nvPr/>
          </p:nvSpPr>
          <p:spPr>
            <a:xfrm>
              <a:off x="1215706" y="3151858"/>
              <a:ext cx="1545600" cy="221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127000" algn="l" rtl="0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695D46"/>
                </a:buClr>
                <a:buSzPts val="1100"/>
                <a:buFont typeface="Open Sans"/>
                <a:buChar char="●"/>
              </a:pPr>
              <a:r>
                <a:rPr lang="es" sz="1200" dirty="0">
                  <a:solidFill>
                    <a:srgbClr val="858585"/>
                  </a:solidFill>
                  <a:latin typeface="Times New Roman" panose="0202060305040502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Applied multiple linear regression and deep learning model to train and test the data</a:t>
              </a:r>
              <a:endParaRPr sz="1200" dirty="0">
                <a:solidFill>
                  <a:srgbClr val="858585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cxnSp>
          <p:nvCxnSpPr>
            <p:cNvPr id="238" name="Google Shape;238;p27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39" name="Google Shape;239;p27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C2C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/>
                <a:t>  </a:t>
              </a:r>
              <a:endParaRPr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27"/>
          <p:cNvGrpSpPr/>
          <p:nvPr/>
        </p:nvGrpSpPr>
        <p:grpSpPr>
          <a:xfrm>
            <a:off x="6221583" y="1573303"/>
            <a:ext cx="1834900" cy="3009637"/>
            <a:chOff x="1083025" y="1574025"/>
            <a:chExt cx="1834900" cy="3009637"/>
          </a:xfrm>
        </p:grpSpPr>
        <p:sp>
          <p:nvSpPr>
            <p:cNvPr id="242" name="Google Shape;242;p27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Week 4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3" name="Google Shape;243;p27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 b="1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Storytelling</a:t>
              </a:r>
              <a:endParaRPr sz="1000" b="1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4" name="Google Shape;244;p27"/>
            <p:cNvSpPr txBox="1"/>
            <p:nvPr/>
          </p:nvSpPr>
          <p:spPr>
            <a:xfrm>
              <a:off x="1194838" y="3006862"/>
              <a:ext cx="1545600" cy="157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127000" algn="l" rtl="0">
                <a:lnSpc>
                  <a:spcPct val="115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695D46"/>
                </a:buClr>
                <a:buSzPts val="1100"/>
                <a:buFont typeface="Open Sans"/>
                <a:buChar char="●"/>
              </a:pPr>
              <a:r>
                <a:rPr lang="es" sz="1200" dirty="0">
                  <a:solidFill>
                    <a:srgbClr val="858585"/>
                  </a:solidFill>
                  <a:latin typeface="Times New Roman" panose="0202060305040502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Created a user-interactive website where the prediction model is applied and data is stored</a:t>
              </a:r>
              <a:endParaRPr sz="1200" dirty="0">
                <a:solidFill>
                  <a:srgbClr val="858585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  <a:p>
              <a:pPr marL="171450" lvl="0" indent="-1270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95D46"/>
                </a:buClr>
                <a:buSzPts val="1100"/>
                <a:buFont typeface="Open Sans"/>
                <a:buChar char="●"/>
              </a:pPr>
              <a:r>
                <a:rPr lang="es" sz="1200" dirty="0">
                  <a:solidFill>
                    <a:srgbClr val="858585"/>
                  </a:solidFill>
                  <a:latin typeface="Times New Roman" panose="02020603050405020304" pitchFamily="18" charset="0"/>
                  <a:ea typeface="Roboto"/>
                  <a:cs typeface="Times New Roman" panose="02020603050405020304" pitchFamily="18" charset="0"/>
                  <a:sym typeface="Roboto"/>
                </a:rPr>
                <a:t>Created dashboard and embedded it onto the website</a:t>
              </a:r>
              <a:endParaRPr sz="1200" dirty="0">
                <a:solidFill>
                  <a:srgbClr val="858585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endParaRPr>
            </a:p>
          </p:txBody>
        </p:sp>
        <p:cxnSp>
          <p:nvCxnSpPr>
            <p:cNvPr id="245" name="Google Shape;245;p27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6" name="Google Shape;246;p27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C2C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/>
                <a:t>  </a:t>
              </a:r>
              <a:endParaRPr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85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/>
          <p:nvPr/>
        </p:nvSpPr>
        <p:spPr>
          <a:xfrm rot="-5400000" flipH="1">
            <a:off x="3281200" y="-725975"/>
            <a:ext cx="2581500" cy="6159000"/>
          </a:xfrm>
          <a:prstGeom prst="rect">
            <a:avLst/>
          </a:prstGeom>
          <a:solidFill>
            <a:srgbClr val="E5D5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8"/>
          <p:cNvSpPr txBox="1">
            <a:spLocks noGrp="1"/>
          </p:cNvSpPr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sz="45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5" name="Google Shape;255;p28"/>
          <p:cNvSpPr/>
          <p:nvPr/>
        </p:nvSpPr>
        <p:spPr>
          <a:xfrm rot="-5400000" flipH="1">
            <a:off x="8279175" y="74250"/>
            <a:ext cx="939000" cy="790500"/>
          </a:xfrm>
          <a:prstGeom prst="rect">
            <a:avLst/>
          </a:prstGeom>
          <a:gradFill>
            <a:gsLst>
              <a:gs pos="0">
                <a:srgbClr val="A9B9D3">
                  <a:alpha val="30980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/>
          <p:nvPr/>
        </p:nvSpPr>
        <p:spPr>
          <a:xfrm>
            <a:off x="7396225" y="25"/>
            <a:ext cx="1738500" cy="5143500"/>
          </a:xfrm>
          <a:prstGeom prst="rect">
            <a:avLst/>
          </a:prstGeom>
          <a:solidFill>
            <a:srgbClr val="E5D5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9"/>
          <p:cNvSpPr/>
          <p:nvPr/>
        </p:nvSpPr>
        <p:spPr>
          <a:xfrm>
            <a:off x="174000" y="248525"/>
            <a:ext cx="5016900" cy="12831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9"/>
          <p:cNvSpPr txBox="1">
            <a:spLocks noGrp="1"/>
          </p:cNvSpPr>
          <p:nvPr>
            <p:ph type="ctrTitle"/>
          </p:nvPr>
        </p:nvSpPr>
        <p:spPr>
          <a:xfrm>
            <a:off x="285900" y="866900"/>
            <a:ext cx="435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</a:t>
            </a:r>
            <a:endParaRPr sz="34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3" name="Google Shape;263;p29"/>
          <p:cNvSpPr txBox="1"/>
          <p:nvPr/>
        </p:nvSpPr>
        <p:spPr>
          <a:xfrm>
            <a:off x="292775" y="1748800"/>
            <a:ext cx="6750000" cy="29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1: Import necessary dependencies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     2: Connect to the database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     3: Data manipulation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Catamaran"/>
              <a:buChar char="●"/>
            </a:pPr>
            <a:r>
              <a:rPr lang="es" sz="1300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Take a log of both the features and target to make them more normally distributed</a:t>
            </a:r>
            <a:endParaRPr sz="1300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Catamaran"/>
              <a:buChar char="●"/>
            </a:pPr>
            <a:r>
              <a:rPr lang="es" sz="1300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Use label encoder to transform categorical features to numerical</a:t>
            </a:r>
            <a:endParaRPr sz="1300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     4: Set X and y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Catamaran"/>
              <a:buChar char="●"/>
            </a:pPr>
            <a:r>
              <a:rPr lang="es" sz="1300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X = features where y = target</a:t>
            </a:r>
            <a:endParaRPr sz="1300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1200" b="1" dirty="0">
              <a:solidFill>
                <a:srgbClr val="24292E"/>
              </a:solidFill>
              <a:highlight>
                <a:srgbClr val="FFFFFF"/>
              </a:highlight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/>
          <p:nvPr/>
        </p:nvSpPr>
        <p:spPr>
          <a:xfrm>
            <a:off x="7396225" y="25"/>
            <a:ext cx="1738500" cy="5143500"/>
          </a:xfrm>
          <a:prstGeom prst="rect">
            <a:avLst/>
          </a:prstGeom>
          <a:solidFill>
            <a:srgbClr val="E5D5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0"/>
          <p:cNvSpPr/>
          <p:nvPr/>
        </p:nvSpPr>
        <p:spPr>
          <a:xfrm>
            <a:off x="174000" y="248525"/>
            <a:ext cx="5016900" cy="12831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0"/>
          <p:cNvSpPr txBox="1">
            <a:spLocks noGrp="1"/>
          </p:cNvSpPr>
          <p:nvPr>
            <p:ph type="ctrTitle"/>
          </p:nvPr>
        </p:nvSpPr>
        <p:spPr>
          <a:xfrm>
            <a:off x="285900" y="866900"/>
            <a:ext cx="435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</a:t>
            </a:r>
            <a:endParaRPr sz="34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1" name="Google Shape;271;p30"/>
          <p:cNvSpPr txBox="1"/>
          <p:nvPr/>
        </p:nvSpPr>
        <p:spPr>
          <a:xfrm>
            <a:off x="292775" y="1582625"/>
            <a:ext cx="6750000" cy="31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5: Scale both X and y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6: Split the data into training set and testing set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s" sz="1300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we did a 80/20 split</a:t>
            </a:r>
            <a:endParaRPr sz="1300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s" sz="1300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check the shape of each set</a:t>
            </a:r>
            <a:endParaRPr sz="1300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7: Define the model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8: Fit the model and time the model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9: Run prediction on testing set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s" sz="1300" b="1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10: print the coefficient, intercept, MSE and model score(R^2),and model run time</a:t>
            </a: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0" marR="3810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1200" b="1" dirty="0">
              <a:solidFill>
                <a:srgbClr val="24292E"/>
              </a:solidFill>
              <a:highlight>
                <a:srgbClr val="FFFFFF"/>
              </a:highlight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Catamaran Thin"/>
              <a:ea typeface="Catamaran Thin"/>
              <a:cs typeface="Catamaran Thin"/>
              <a:sym typeface="Catamaran Th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E7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"/>
          <p:cNvSpPr txBox="1">
            <a:spLocks noGrp="1"/>
          </p:cNvSpPr>
          <p:nvPr>
            <p:ph type="body" idx="1"/>
          </p:nvPr>
        </p:nvSpPr>
        <p:spPr>
          <a:xfrm>
            <a:off x="460050" y="987425"/>
            <a:ext cx="6289800" cy="9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estimates the relationship between several independent variables (features) and one dependent variable.</a:t>
            </a:r>
            <a:endParaRPr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7" name="Google Shape;277;p31"/>
          <p:cNvSpPr txBox="1">
            <a:spLocks noGrp="1"/>
          </p:cNvSpPr>
          <p:nvPr>
            <p:ph type="ctrTitle"/>
          </p:nvPr>
        </p:nvSpPr>
        <p:spPr>
          <a:xfrm>
            <a:off x="642042" y="426275"/>
            <a:ext cx="4857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Linear Regression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8" name="Google Shape;278;p31"/>
          <p:cNvSpPr txBox="1"/>
          <p:nvPr/>
        </p:nvSpPr>
        <p:spPr>
          <a:xfrm>
            <a:off x="379850" y="1930925"/>
            <a:ext cx="4146300" cy="30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Times New Roman" panose="02020603050405020304" pitchFamily="18" charset="0"/>
                <a:ea typeface="Catamaran Thin"/>
                <a:cs typeface="Times New Roman" panose="02020603050405020304" pitchFamily="18" charset="0"/>
                <a:sym typeface="Catamaran Thin"/>
              </a:rPr>
              <a:t>Advantages</a:t>
            </a:r>
            <a:endParaRPr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Catamaran"/>
              <a:buChar char="●"/>
            </a:pPr>
            <a:r>
              <a:rPr lang="es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allows us to determine the relative influence of more than one predictor variables to the target variable.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Catamaran"/>
              <a:buChar char="●"/>
            </a:pPr>
            <a:r>
              <a:rPr lang="es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enables us to identify outliers (find out the features that have a strong correlations and the ones that do not)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Catamaran"/>
              <a:buChar char="●"/>
            </a:pPr>
            <a:r>
              <a:rPr lang="es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it is fast to run the model</a:t>
            </a:r>
            <a:endParaRPr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</p:txBody>
      </p:sp>
      <p:sp>
        <p:nvSpPr>
          <p:cNvPr id="279" name="Google Shape;279;p31"/>
          <p:cNvSpPr txBox="1"/>
          <p:nvPr/>
        </p:nvSpPr>
        <p:spPr>
          <a:xfrm>
            <a:off x="4819075" y="1891225"/>
            <a:ext cx="4146300" cy="28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Times New Roman" panose="02020603050405020304" pitchFamily="18" charset="0"/>
                <a:ea typeface="Catamaran Thin"/>
                <a:cs typeface="Times New Roman" panose="02020603050405020304" pitchFamily="18" charset="0"/>
                <a:sym typeface="Catamaran Thin"/>
              </a:rPr>
              <a:t>Disadvantages</a:t>
            </a:r>
            <a:endParaRPr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Catamaran"/>
              <a:buChar char="●"/>
            </a:pPr>
            <a:r>
              <a:rPr lang="es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the size of the sample may lead to the pitfall of incomplete data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Catamaran"/>
              <a:buChar char="●"/>
            </a:pPr>
            <a:r>
              <a:rPr lang="es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predictor values provide insights for limited features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4292E"/>
              </a:solidFill>
              <a:highlight>
                <a:srgbClr val="FFFFFF"/>
              </a:highlight>
              <a:latin typeface="Times New Roman" panose="02020603050405020304" pitchFamily="18" charset="0"/>
              <a:ea typeface="Catamaran"/>
              <a:cs typeface="Times New Roman" panose="02020603050405020304" pitchFamily="18" charset="0"/>
              <a:sym typeface="Catamar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Catamaran"/>
              <a:buChar char="●"/>
            </a:pPr>
            <a:r>
              <a:rPr lang="es" dirty="0">
                <a:solidFill>
                  <a:srgbClr val="24292E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tamaran"/>
                <a:cs typeface="Times New Roman" panose="02020603050405020304" pitchFamily="18" charset="0"/>
                <a:sym typeface="Catamaran"/>
              </a:rPr>
              <a:t>If we want to create any linear model, it is essential that the features are normally distributed. This is one of the assumptions of multiple linear regression.</a:t>
            </a:r>
            <a:endParaRPr dirty="0">
              <a:latin typeface="Times New Roman" panose="02020603050405020304" pitchFamily="18" charset="0"/>
              <a:ea typeface="Catamaran Thin"/>
              <a:cs typeface="Times New Roman" panose="02020603050405020304" pitchFamily="18" charset="0"/>
              <a:sym typeface="Catamaran Thin"/>
            </a:endParaRPr>
          </a:p>
        </p:txBody>
      </p:sp>
      <p:sp>
        <p:nvSpPr>
          <p:cNvPr id="280" name="Google Shape;280;p31"/>
          <p:cNvSpPr/>
          <p:nvPr/>
        </p:nvSpPr>
        <p:spPr>
          <a:xfrm>
            <a:off x="6427800" y="326350"/>
            <a:ext cx="2716200" cy="5121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0" y="4631400"/>
            <a:ext cx="2716200" cy="512100"/>
          </a:xfrm>
          <a:prstGeom prst="rect">
            <a:avLst/>
          </a:prstGeom>
          <a:solidFill>
            <a:srgbClr val="E5D577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556D96"/>
      </a:accent1>
      <a:accent2>
        <a:srgbClr val="212121"/>
      </a:accent2>
      <a:accent3>
        <a:srgbClr val="A9B9D3"/>
      </a:accent3>
      <a:accent4>
        <a:srgbClr val="26529E"/>
      </a:accent4>
      <a:accent5>
        <a:srgbClr val="62779B"/>
      </a:accent5>
      <a:accent6>
        <a:srgbClr val="363F4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577</Words>
  <Application>Microsoft Office PowerPoint</Application>
  <PresentationFormat>On-screen Show (16:9)</PresentationFormat>
  <Paragraphs>121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Roboto</vt:lpstr>
      <vt:lpstr>Catamaran Thin</vt:lpstr>
      <vt:lpstr>Arial</vt:lpstr>
      <vt:lpstr>Fira Sans Extra Condensed Medium</vt:lpstr>
      <vt:lpstr>Open Sans</vt:lpstr>
      <vt:lpstr>Livvic</vt:lpstr>
      <vt:lpstr>Times New Roman</vt:lpstr>
      <vt:lpstr>Catamaran</vt:lpstr>
      <vt:lpstr>Engineering Project Proposal by Slidesgo</vt:lpstr>
      <vt:lpstr>PowerPoint Presentation</vt:lpstr>
      <vt:lpstr>Boston, Airbnb  Prices Predictions</vt:lpstr>
      <vt:lpstr>ABOUT THE PROJECT</vt:lpstr>
      <vt:lpstr>Resources and Software Summary</vt:lpstr>
      <vt:lpstr>WHAT WE ARE WORKING ON</vt:lpstr>
      <vt:lpstr>Analysis</vt:lpstr>
      <vt:lpstr>Machine Learning Model</vt:lpstr>
      <vt:lpstr>Machine Learning Model</vt:lpstr>
      <vt:lpstr>Multiple Linear Regression</vt:lpstr>
      <vt:lpstr>Features Correlation</vt:lpstr>
      <vt:lpstr>Description of Interactive Elements</vt:lpstr>
      <vt:lpstr>Description of Interactive Elements</vt:lpstr>
      <vt:lpstr>PROJECT GOALS</vt:lpstr>
      <vt:lpstr>Description of Interactive Elements</vt:lpstr>
      <vt:lpstr>Model Statistics</vt:lpstr>
      <vt:lpstr>Features Correlation Graphs</vt:lpstr>
      <vt:lpstr>Multiple Linear Regression Model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Ames, IA House Prices Predictions</dc:title>
  <dc:creator>Raissa</dc:creator>
  <cp:lastModifiedBy>raissa gamgo fondjo</cp:lastModifiedBy>
  <cp:revision>9</cp:revision>
  <dcterms:modified xsi:type="dcterms:W3CDTF">2021-07-25T16:30:14Z</dcterms:modified>
</cp:coreProperties>
</file>